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83" r:id="rId2"/>
    <p:sldId id="257" r:id="rId3"/>
    <p:sldId id="281" r:id="rId4"/>
    <p:sldId id="279" r:id="rId5"/>
    <p:sldId id="282" r:id="rId6"/>
    <p:sldId id="280" r:id="rId7"/>
    <p:sldId id="278" r:id="rId8"/>
    <p:sldId id="269" r:id="rId9"/>
    <p:sldId id="284" r:id="rId10"/>
    <p:sldId id="285" r:id="rId11"/>
    <p:sldId id="274" r:id="rId12"/>
    <p:sldId id="286" r:id="rId13"/>
    <p:sldId id="270" r:id="rId14"/>
    <p:sldId id="272" r:id="rId15"/>
    <p:sldId id="276" r:id="rId16"/>
    <p:sldId id="273" r:id="rId17"/>
    <p:sldId id="277" r:id="rId18"/>
    <p:sldId id="259" r:id="rId19"/>
    <p:sldId id="287" r:id="rId20"/>
    <p:sldId id="264" r:id="rId21"/>
    <p:sldId id="28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a Kirienko" initials="LK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6374" autoAdjust="0"/>
  </p:normalViewPr>
  <p:slideViewPr>
    <p:cSldViewPr snapToGrid="0">
      <p:cViewPr>
        <p:scale>
          <a:sx n="100" d="100"/>
          <a:sy n="100" d="100"/>
        </p:scale>
        <p:origin x="912" y="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EFB080-4E24-44E9-A583-1FE2DF0D8E04}" type="doc">
      <dgm:prSet loTypeId="urn:microsoft.com/office/officeart/2005/8/layout/pyramid3" loCatId="pyramid" qsTypeId="urn:microsoft.com/office/officeart/2005/8/quickstyle/simple2" qsCatId="simple" csTypeId="urn:microsoft.com/office/officeart/2005/8/colors/colorful2" csCatId="colorful" phldr="1"/>
      <dgm:spPr/>
    </dgm:pt>
    <dgm:pt modelId="{A6642FCB-E9CD-4A69-BF3C-201AD04E7587}">
      <dgm:prSet phldrT="[Text]"/>
      <dgm:spPr/>
      <dgm:t>
        <a:bodyPr/>
        <a:lstStyle/>
        <a:p>
          <a:r>
            <a:rPr lang="en-US" dirty="0"/>
            <a:t>Workbook design</a:t>
          </a:r>
        </a:p>
      </dgm:t>
    </dgm:pt>
    <dgm:pt modelId="{B72131F7-56DA-4FBD-8737-489D08221861}" type="parTrans" cxnId="{65C22773-D96F-4587-906E-70664C560688}">
      <dgm:prSet/>
      <dgm:spPr/>
      <dgm:t>
        <a:bodyPr/>
        <a:lstStyle/>
        <a:p>
          <a:endParaRPr lang="en-US"/>
        </a:p>
      </dgm:t>
    </dgm:pt>
    <dgm:pt modelId="{E5A62E05-3C3E-47D7-8386-4FFD2AEE1F01}" type="sibTrans" cxnId="{65C22773-D96F-4587-906E-70664C560688}">
      <dgm:prSet/>
      <dgm:spPr/>
      <dgm:t>
        <a:bodyPr/>
        <a:lstStyle/>
        <a:p>
          <a:endParaRPr lang="en-US"/>
        </a:p>
      </dgm:t>
    </dgm:pt>
    <dgm:pt modelId="{7494AB84-B554-4C4E-9F61-8BF7A8917988}">
      <dgm:prSet phldrT="[Text]"/>
      <dgm:spPr/>
      <dgm:t>
        <a:bodyPr/>
        <a:lstStyle/>
        <a:p>
          <a:r>
            <a:rPr lang="en-US" dirty="0"/>
            <a:t>Calculations</a:t>
          </a:r>
        </a:p>
      </dgm:t>
    </dgm:pt>
    <dgm:pt modelId="{60062364-20E9-4DA6-B20E-A9DFB8B58F05}" type="parTrans" cxnId="{90704479-8336-4122-85F4-99FDB78819D9}">
      <dgm:prSet/>
      <dgm:spPr/>
      <dgm:t>
        <a:bodyPr/>
        <a:lstStyle/>
        <a:p>
          <a:endParaRPr lang="en-US"/>
        </a:p>
      </dgm:t>
    </dgm:pt>
    <dgm:pt modelId="{C633834A-3A84-44C0-A777-0A784E7CE06F}" type="sibTrans" cxnId="{90704479-8336-4122-85F4-99FDB78819D9}">
      <dgm:prSet/>
      <dgm:spPr/>
      <dgm:t>
        <a:bodyPr/>
        <a:lstStyle/>
        <a:p>
          <a:endParaRPr lang="en-US"/>
        </a:p>
      </dgm:t>
    </dgm:pt>
    <dgm:pt modelId="{42C6B2BA-AB28-423C-93BF-421EB21144C2}">
      <dgm:prSet phldrT="[Text]"/>
      <dgm:spPr/>
      <dgm:t>
        <a:bodyPr/>
        <a:lstStyle/>
        <a:p>
          <a:r>
            <a:rPr lang="en-US" dirty="0"/>
            <a:t>Queries</a:t>
          </a:r>
        </a:p>
      </dgm:t>
    </dgm:pt>
    <dgm:pt modelId="{76783336-F27E-48BD-ADB6-0D11B59B7CBC}" type="parTrans" cxnId="{50019089-43C0-4551-8FD9-A04E7E988869}">
      <dgm:prSet/>
      <dgm:spPr/>
      <dgm:t>
        <a:bodyPr/>
        <a:lstStyle/>
        <a:p>
          <a:endParaRPr lang="en-US"/>
        </a:p>
      </dgm:t>
    </dgm:pt>
    <dgm:pt modelId="{542F8BD8-245A-494B-BDBE-09423D83788D}" type="sibTrans" cxnId="{50019089-43C0-4551-8FD9-A04E7E988869}">
      <dgm:prSet/>
      <dgm:spPr/>
      <dgm:t>
        <a:bodyPr/>
        <a:lstStyle/>
        <a:p>
          <a:endParaRPr lang="en-US"/>
        </a:p>
      </dgm:t>
    </dgm:pt>
    <dgm:pt modelId="{F86A5136-7D08-41FB-852D-801A1F2E5DF9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ADFC1C75-DAF8-4B69-B2F6-FAF34EEEFD2B}" type="parTrans" cxnId="{8E495020-5FB4-4C47-A43A-45F5856C78B1}">
      <dgm:prSet/>
      <dgm:spPr/>
      <dgm:t>
        <a:bodyPr/>
        <a:lstStyle/>
        <a:p>
          <a:endParaRPr lang="en-US"/>
        </a:p>
      </dgm:t>
    </dgm:pt>
    <dgm:pt modelId="{5ED8A959-E830-46D6-9EF5-246D2BE4BB40}" type="sibTrans" cxnId="{8E495020-5FB4-4C47-A43A-45F5856C78B1}">
      <dgm:prSet/>
      <dgm:spPr/>
      <dgm:t>
        <a:bodyPr/>
        <a:lstStyle/>
        <a:p>
          <a:endParaRPr lang="en-US"/>
        </a:p>
      </dgm:t>
    </dgm:pt>
    <dgm:pt modelId="{208D2107-CE27-424F-86BB-451B9B033D73}">
      <dgm:prSet phldrT="[Text]"/>
      <dgm:spPr/>
      <dgm:t>
        <a:bodyPr/>
        <a:lstStyle/>
        <a:p>
          <a:r>
            <a:rPr lang="en-US" dirty="0"/>
            <a:t>Env</a:t>
          </a:r>
        </a:p>
      </dgm:t>
    </dgm:pt>
    <dgm:pt modelId="{608F01BC-03A2-4817-883C-89019543585E}" type="parTrans" cxnId="{59ACBAD6-3DBE-4FC6-930A-7561ABE7ECCC}">
      <dgm:prSet/>
      <dgm:spPr/>
      <dgm:t>
        <a:bodyPr/>
        <a:lstStyle/>
        <a:p>
          <a:endParaRPr lang="en-US"/>
        </a:p>
      </dgm:t>
    </dgm:pt>
    <dgm:pt modelId="{FE14C02E-5315-490B-964F-A92BC0E53AFA}" type="sibTrans" cxnId="{59ACBAD6-3DBE-4FC6-930A-7561ABE7ECCC}">
      <dgm:prSet/>
      <dgm:spPr/>
      <dgm:t>
        <a:bodyPr/>
        <a:lstStyle/>
        <a:p>
          <a:endParaRPr lang="en-US"/>
        </a:p>
      </dgm:t>
    </dgm:pt>
    <dgm:pt modelId="{5B0D3EAD-4F3D-4540-8AD9-E0FA963031E7}" type="pres">
      <dgm:prSet presAssocID="{E3EFB080-4E24-44E9-A583-1FE2DF0D8E04}" presName="Name0" presStyleCnt="0">
        <dgm:presLayoutVars>
          <dgm:dir/>
          <dgm:animLvl val="lvl"/>
          <dgm:resizeHandles val="exact"/>
        </dgm:presLayoutVars>
      </dgm:prSet>
      <dgm:spPr/>
    </dgm:pt>
    <dgm:pt modelId="{08B15904-08CE-49BB-95EB-A21AD3C728EB}" type="pres">
      <dgm:prSet presAssocID="{A6642FCB-E9CD-4A69-BF3C-201AD04E7587}" presName="Name8" presStyleCnt="0"/>
      <dgm:spPr/>
    </dgm:pt>
    <dgm:pt modelId="{846CF7A0-383C-48C8-8089-2138B4E0D396}" type="pres">
      <dgm:prSet presAssocID="{A6642FCB-E9CD-4A69-BF3C-201AD04E7587}" presName="level" presStyleLbl="node1" presStyleIdx="0" presStyleCnt="5" custLinFactNeighborX="123">
        <dgm:presLayoutVars>
          <dgm:chMax val="1"/>
          <dgm:bulletEnabled val="1"/>
        </dgm:presLayoutVars>
      </dgm:prSet>
      <dgm:spPr/>
    </dgm:pt>
    <dgm:pt modelId="{BD0787B3-D670-4D4C-BACF-0F0B26CB6FC7}" type="pres">
      <dgm:prSet presAssocID="{A6642FCB-E9CD-4A69-BF3C-201AD04E758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902E3BF-A040-48BC-B9C6-857EDFA10511}" type="pres">
      <dgm:prSet presAssocID="{7494AB84-B554-4C4E-9F61-8BF7A8917988}" presName="Name8" presStyleCnt="0"/>
      <dgm:spPr/>
    </dgm:pt>
    <dgm:pt modelId="{AA6D6893-BF9A-45BB-A69D-B94B9EAEF220}" type="pres">
      <dgm:prSet presAssocID="{7494AB84-B554-4C4E-9F61-8BF7A8917988}" presName="level" presStyleLbl="node1" presStyleIdx="1" presStyleCnt="5">
        <dgm:presLayoutVars>
          <dgm:chMax val="1"/>
          <dgm:bulletEnabled val="1"/>
        </dgm:presLayoutVars>
      </dgm:prSet>
      <dgm:spPr/>
    </dgm:pt>
    <dgm:pt modelId="{C215D73E-36DC-45CD-BF4E-A360E4B7985B}" type="pres">
      <dgm:prSet presAssocID="{7494AB84-B554-4C4E-9F61-8BF7A891798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0FABBFB4-04B5-443E-B6B7-217F8DC3F9E1}" type="pres">
      <dgm:prSet presAssocID="{42C6B2BA-AB28-423C-93BF-421EB21144C2}" presName="Name8" presStyleCnt="0"/>
      <dgm:spPr/>
    </dgm:pt>
    <dgm:pt modelId="{5809D6FD-9ED7-49C9-B14C-28E41727335B}" type="pres">
      <dgm:prSet presAssocID="{42C6B2BA-AB28-423C-93BF-421EB21144C2}" presName="level" presStyleLbl="node1" presStyleIdx="2" presStyleCnt="5">
        <dgm:presLayoutVars>
          <dgm:chMax val="1"/>
          <dgm:bulletEnabled val="1"/>
        </dgm:presLayoutVars>
      </dgm:prSet>
      <dgm:spPr/>
    </dgm:pt>
    <dgm:pt modelId="{4BEB78E1-77D0-4DB4-BE8A-BCC30D6378B3}" type="pres">
      <dgm:prSet presAssocID="{42C6B2BA-AB28-423C-93BF-421EB21144C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E8DCDF7D-793C-4DA5-8CF2-800E2276620A}" type="pres">
      <dgm:prSet presAssocID="{F86A5136-7D08-41FB-852D-801A1F2E5DF9}" presName="Name8" presStyleCnt="0"/>
      <dgm:spPr/>
    </dgm:pt>
    <dgm:pt modelId="{71C7394B-C59E-4A51-B793-ED3A7BD1A0A9}" type="pres">
      <dgm:prSet presAssocID="{F86A5136-7D08-41FB-852D-801A1F2E5DF9}" presName="level" presStyleLbl="node1" presStyleIdx="3" presStyleCnt="5">
        <dgm:presLayoutVars>
          <dgm:chMax val="1"/>
          <dgm:bulletEnabled val="1"/>
        </dgm:presLayoutVars>
      </dgm:prSet>
      <dgm:spPr/>
    </dgm:pt>
    <dgm:pt modelId="{69FC4F22-84BA-48AD-9B29-02A96C6DDF3F}" type="pres">
      <dgm:prSet presAssocID="{F86A5136-7D08-41FB-852D-801A1F2E5DF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38CFD37-ED38-4705-A18C-9BA470AC3DCF}" type="pres">
      <dgm:prSet presAssocID="{208D2107-CE27-424F-86BB-451B9B033D73}" presName="Name8" presStyleCnt="0"/>
      <dgm:spPr/>
    </dgm:pt>
    <dgm:pt modelId="{54893F8C-4B24-4528-B866-C090D834F596}" type="pres">
      <dgm:prSet presAssocID="{208D2107-CE27-424F-86BB-451B9B033D73}" presName="level" presStyleLbl="node1" presStyleIdx="4" presStyleCnt="5">
        <dgm:presLayoutVars>
          <dgm:chMax val="1"/>
          <dgm:bulletEnabled val="1"/>
        </dgm:presLayoutVars>
      </dgm:prSet>
      <dgm:spPr/>
    </dgm:pt>
    <dgm:pt modelId="{DC5D2FCA-0100-4DBA-A450-48A926B9A2E0}" type="pres">
      <dgm:prSet presAssocID="{208D2107-CE27-424F-86BB-451B9B033D73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C49CE00-630F-4CA4-A50D-70D6655F98B6}" type="presOf" srcId="{F86A5136-7D08-41FB-852D-801A1F2E5DF9}" destId="{71C7394B-C59E-4A51-B793-ED3A7BD1A0A9}" srcOrd="0" destOrd="0" presId="urn:microsoft.com/office/officeart/2005/8/layout/pyramid3"/>
    <dgm:cxn modelId="{D3234103-F7DF-46FC-91BE-1D61A52E3F9D}" type="presOf" srcId="{208D2107-CE27-424F-86BB-451B9B033D73}" destId="{54893F8C-4B24-4528-B866-C090D834F596}" srcOrd="0" destOrd="0" presId="urn:microsoft.com/office/officeart/2005/8/layout/pyramid3"/>
    <dgm:cxn modelId="{E469580E-94AA-475D-9825-8E6538EE2AFA}" type="presOf" srcId="{208D2107-CE27-424F-86BB-451B9B033D73}" destId="{DC5D2FCA-0100-4DBA-A450-48A926B9A2E0}" srcOrd="1" destOrd="0" presId="urn:microsoft.com/office/officeart/2005/8/layout/pyramid3"/>
    <dgm:cxn modelId="{8E495020-5FB4-4C47-A43A-45F5856C78B1}" srcId="{E3EFB080-4E24-44E9-A583-1FE2DF0D8E04}" destId="{F86A5136-7D08-41FB-852D-801A1F2E5DF9}" srcOrd="3" destOrd="0" parTransId="{ADFC1C75-DAF8-4B69-B2F6-FAF34EEEFD2B}" sibTransId="{5ED8A959-E830-46D6-9EF5-246D2BE4BB40}"/>
    <dgm:cxn modelId="{EA0A0F30-9411-43C5-B5DE-C7797271F83B}" type="presOf" srcId="{F86A5136-7D08-41FB-852D-801A1F2E5DF9}" destId="{69FC4F22-84BA-48AD-9B29-02A96C6DDF3F}" srcOrd="1" destOrd="0" presId="urn:microsoft.com/office/officeart/2005/8/layout/pyramid3"/>
    <dgm:cxn modelId="{61974B35-8C0C-4383-B0B7-F212735B8151}" type="presOf" srcId="{42C6B2BA-AB28-423C-93BF-421EB21144C2}" destId="{5809D6FD-9ED7-49C9-B14C-28E41727335B}" srcOrd="0" destOrd="0" presId="urn:microsoft.com/office/officeart/2005/8/layout/pyramid3"/>
    <dgm:cxn modelId="{65C22773-D96F-4587-906E-70664C560688}" srcId="{E3EFB080-4E24-44E9-A583-1FE2DF0D8E04}" destId="{A6642FCB-E9CD-4A69-BF3C-201AD04E7587}" srcOrd="0" destOrd="0" parTransId="{B72131F7-56DA-4FBD-8737-489D08221861}" sibTransId="{E5A62E05-3C3E-47D7-8386-4FFD2AEE1F01}"/>
    <dgm:cxn modelId="{90704479-8336-4122-85F4-99FDB78819D9}" srcId="{E3EFB080-4E24-44E9-A583-1FE2DF0D8E04}" destId="{7494AB84-B554-4C4E-9F61-8BF7A8917988}" srcOrd="1" destOrd="0" parTransId="{60062364-20E9-4DA6-B20E-A9DFB8B58F05}" sibTransId="{C633834A-3A84-44C0-A777-0A784E7CE06F}"/>
    <dgm:cxn modelId="{50019089-43C0-4551-8FD9-A04E7E988869}" srcId="{E3EFB080-4E24-44E9-A583-1FE2DF0D8E04}" destId="{42C6B2BA-AB28-423C-93BF-421EB21144C2}" srcOrd="2" destOrd="0" parTransId="{76783336-F27E-48BD-ADB6-0D11B59B7CBC}" sibTransId="{542F8BD8-245A-494B-BDBE-09423D83788D}"/>
    <dgm:cxn modelId="{24C0668C-E1CE-47FC-AD4C-F3DDC5CAF4CF}" type="presOf" srcId="{A6642FCB-E9CD-4A69-BF3C-201AD04E7587}" destId="{BD0787B3-D670-4D4C-BACF-0F0B26CB6FC7}" srcOrd="1" destOrd="0" presId="urn:microsoft.com/office/officeart/2005/8/layout/pyramid3"/>
    <dgm:cxn modelId="{2001409C-BD12-48C4-B1E9-205DCD7B7DD1}" type="presOf" srcId="{42C6B2BA-AB28-423C-93BF-421EB21144C2}" destId="{4BEB78E1-77D0-4DB4-BE8A-BCC30D6378B3}" srcOrd="1" destOrd="0" presId="urn:microsoft.com/office/officeart/2005/8/layout/pyramid3"/>
    <dgm:cxn modelId="{2C10C0AB-6B28-4CDE-9D2F-A3B9DF94A794}" type="presOf" srcId="{7494AB84-B554-4C4E-9F61-8BF7A8917988}" destId="{AA6D6893-BF9A-45BB-A69D-B94B9EAEF220}" srcOrd="0" destOrd="0" presId="urn:microsoft.com/office/officeart/2005/8/layout/pyramid3"/>
    <dgm:cxn modelId="{59ACBAD6-3DBE-4FC6-930A-7561ABE7ECCC}" srcId="{E3EFB080-4E24-44E9-A583-1FE2DF0D8E04}" destId="{208D2107-CE27-424F-86BB-451B9B033D73}" srcOrd="4" destOrd="0" parTransId="{608F01BC-03A2-4817-883C-89019543585E}" sibTransId="{FE14C02E-5315-490B-964F-A92BC0E53AFA}"/>
    <dgm:cxn modelId="{561D11EB-CE6D-4773-AB90-300E95029922}" type="presOf" srcId="{A6642FCB-E9CD-4A69-BF3C-201AD04E7587}" destId="{846CF7A0-383C-48C8-8089-2138B4E0D396}" srcOrd="0" destOrd="0" presId="urn:microsoft.com/office/officeart/2005/8/layout/pyramid3"/>
    <dgm:cxn modelId="{1EC8EEF1-2CF5-486F-ADEB-9C9BF0005FBD}" type="presOf" srcId="{7494AB84-B554-4C4E-9F61-8BF7A8917988}" destId="{C215D73E-36DC-45CD-BF4E-A360E4B7985B}" srcOrd="1" destOrd="0" presId="urn:microsoft.com/office/officeart/2005/8/layout/pyramid3"/>
    <dgm:cxn modelId="{6A0DD8F6-0650-4DFB-8BC5-438B407235C1}" type="presOf" srcId="{E3EFB080-4E24-44E9-A583-1FE2DF0D8E04}" destId="{5B0D3EAD-4F3D-4540-8AD9-E0FA963031E7}" srcOrd="0" destOrd="0" presId="urn:microsoft.com/office/officeart/2005/8/layout/pyramid3"/>
    <dgm:cxn modelId="{1FBDD2E6-9708-4934-819A-DE6AD95A89B4}" type="presParOf" srcId="{5B0D3EAD-4F3D-4540-8AD9-E0FA963031E7}" destId="{08B15904-08CE-49BB-95EB-A21AD3C728EB}" srcOrd="0" destOrd="0" presId="urn:microsoft.com/office/officeart/2005/8/layout/pyramid3"/>
    <dgm:cxn modelId="{0D1ABF2A-8312-41BE-A8EE-94C92BF55E1C}" type="presParOf" srcId="{08B15904-08CE-49BB-95EB-A21AD3C728EB}" destId="{846CF7A0-383C-48C8-8089-2138B4E0D396}" srcOrd="0" destOrd="0" presId="urn:microsoft.com/office/officeart/2005/8/layout/pyramid3"/>
    <dgm:cxn modelId="{691F539B-59F2-4D2D-A959-361AE5ED20E2}" type="presParOf" srcId="{08B15904-08CE-49BB-95EB-A21AD3C728EB}" destId="{BD0787B3-D670-4D4C-BACF-0F0B26CB6FC7}" srcOrd="1" destOrd="0" presId="urn:microsoft.com/office/officeart/2005/8/layout/pyramid3"/>
    <dgm:cxn modelId="{72CA616A-5775-4A11-B35B-AAC4B107CAD6}" type="presParOf" srcId="{5B0D3EAD-4F3D-4540-8AD9-E0FA963031E7}" destId="{5902E3BF-A040-48BC-B9C6-857EDFA10511}" srcOrd="1" destOrd="0" presId="urn:microsoft.com/office/officeart/2005/8/layout/pyramid3"/>
    <dgm:cxn modelId="{EB5603C2-826D-4CA4-937F-1E44665C2BB4}" type="presParOf" srcId="{5902E3BF-A040-48BC-B9C6-857EDFA10511}" destId="{AA6D6893-BF9A-45BB-A69D-B94B9EAEF220}" srcOrd="0" destOrd="0" presId="urn:microsoft.com/office/officeart/2005/8/layout/pyramid3"/>
    <dgm:cxn modelId="{B56D86ED-9613-4211-9E3C-CCFE852A8180}" type="presParOf" srcId="{5902E3BF-A040-48BC-B9C6-857EDFA10511}" destId="{C215D73E-36DC-45CD-BF4E-A360E4B7985B}" srcOrd="1" destOrd="0" presId="urn:microsoft.com/office/officeart/2005/8/layout/pyramid3"/>
    <dgm:cxn modelId="{E4EB4410-B5F9-4A80-AEF1-AADB6689C9B2}" type="presParOf" srcId="{5B0D3EAD-4F3D-4540-8AD9-E0FA963031E7}" destId="{0FABBFB4-04B5-443E-B6B7-217F8DC3F9E1}" srcOrd="2" destOrd="0" presId="urn:microsoft.com/office/officeart/2005/8/layout/pyramid3"/>
    <dgm:cxn modelId="{080701C1-E9F8-45F9-8220-C19F4F68DBB0}" type="presParOf" srcId="{0FABBFB4-04B5-443E-B6B7-217F8DC3F9E1}" destId="{5809D6FD-9ED7-49C9-B14C-28E41727335B}" srcOrd="0" destOrd="0" presId="urn:microsoft.com/office/officeart/2005/8/layout/pyramid3"/>
    <dgm:cxn modelId="{036E61C8-95FD-4964-9B53-F2CA081ED10E}" type="presParOf" srcId="{0FABBFB4-04B5-443E-B6B7-217F8DC3F9E1}" destId="{4BEB78E1-77D0-4DB4-BE8A-BCC30D6378B3}" srcOrd="1" destOrd="0" presId="urn:microsoft.com/office/officeart/2005/8/layout/pyramid3"/>
    <dgm:cxn modelId="{655624E2-C476-4B78-B9E2-8E64B333CF03}" type="presParOf" srcId="{5B0D3EAD-4F3D-4540-8AD9-E0FA963031E7}" destId="{E8DCDF7D-793C-4DA5-8CF2-800E2276620A}" srcOrd="3" destOrd="0" presId="urn:microsoft.com/office/officeart/2005/8/layout/pyramid3"/>
    <dgm:cxn modelId="{A9466030-0A97-4834-AEB9-E2FDC3BA8740}" type="presParOf" srcId="{E8DCDF7D-793C-4DA5-8CF2-800E2276620A}" destId="{71C7394B-C59E-4A51-B793-ED3A7BD1A0A9}" srcOrd="0" destOrd="0" presId="urn:microsoft.com/office/officeart/2005/8/layout/pyramid3"/>
    <dgm:cxn modelId="{7D6AB8C1-4376-4F18-9E4B-63B7B4F7F461}" type="presParOf" srcId="{E8DCDF7D-793C-4DA5-8CF2-800E2276620A}" destId="{69FC4F22-84BA-48AD-9B29-02A96C6DDF3F}" srcOrd="1" destOrd="0" presId="urn:microsoft.com/office/officeart/2005/8/layout/pyramid3"/>
    <dgm:cxn modelId="{B064ABCB-E05D-4AEC-919C-F1701743CB62}" type="presParOf" srcId="{5B0D3EAD-4F3D-4540-8AD9-E0FA963031E7}" destId="{C38CFD37-ED38-4705-A18C-9BA470AC3DCF}" srcOrd="4" destOrd="0" presId="urn:microsoft.com/office/officeart/2005/8/layout/pyramid3"/>
    <dgm:cxn modelId="{065E3E2E-0B71-4F09-BCBF-76E8E3F6DAEA}" type="presParOf" srcId="{C38CFD37-ED38-4705-A18C-9BA470AC3DCF}" destId="{54893F8C-4B24-4528-B866-C090D834F596}" srcOrd="0" destOrd="0" presId="urn:microsoft.com/office/officeart/2005/8/layout/pyramid3"/>
    <dgm:cxn modelId="{FC9953DE-F91C-4D28-8CA2-491CA8E38561}" type="presParOf" srcId="{C38CFD37-ED38-4705-A18C-9BA470AC3DCF}" destId="{DC5D2FCA-0100-4DBA-A450-48A926B9A2E0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6CF7A0-383C-48C8-8089-2138B4E0D396}">
      <dsp:nvSpPr>
        <dsp:cNvPr id="0" name=""/>
        <dsp:cNvSpPr/>
      </dsp:nvSpPr>
      <dsp:spPr>
        <a:xfrm rot="10800000">
          <a:off x="0" y="0"/>
          <a:ext cx="5143500" cy="931354"/>
        </a:xfrm>
        <a:prstGeom prst="trapezoid">
          <a:avLst>
            <a:gd name="adj" fmla="val 55226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Workbook design</a:t>
          </a:r>
        </a:p>
      </dsp:txBody>
      <dsp:txXfrm rot="-10800000">
        <a:off x="900112" y="0"/>
        <a:ext cx="3343275" cy="931354"/>
      </dsp:txXfrm>
    </dsp:sp>
    <dsp:sp modelId="{AA6D6893-BF9A-45BB-A69D-B94B9EAEF220}">
      <dsp:nvSpPr>
        <dsp:cNvPr id="0" name=""/>
        <dsp:cNvSpPr/>
      </dsp:nvSpPr>
      <dsp:spPr>
        <a:xfrm rot="10800000">
          <a:off x="514350" y="931354"/>
          <a:ext cx="4114800" cy="931354"/>
        </a:xfrm>
        <a:prstGeom prst="trapezoid">
          <a:avLst>
            <a:gd name="adj" fmla="val 55226"/>
          </a:avLst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Calculations</a:t>
          </a:r>
        </a:p>
      </dsp:txBody>
      <dsp:txXfrm rot="-10800000">
        <a:off x="1234439" y="931354"/>
        <a:ext cx="2674620" cy="931354"/>
      </dsp:txXfrm>
    </dsp:sp>
    <dsp:sp modelId="{5809D6FD-9ED7-49C9-B14C-28E41727335B}">
      <dsp:nvSpPr>
        <dsp:cNvPr id="0" name=""/>
        <dsp:cNvSpPr/>
      </dsp:nvSpPr>
      <dsp:spPr>
        <a:xfrm rot="10800000">
          <a:off x="1028700" y="1862709"/>
          <a:ext cx="3086099" cy="931354"/>
        </a:xfrm>
        <a:prstGeom prst="trapezoid">
          <a:avLst>
            <a:gd name="adj" fmla="val 55226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Queries</a:t>
          </a:r>
        </a:p>
      </dsp:txBody>
      <dsp:txXfrm rot="-10800000">
        <a:off x="1568767" y="1862709"/>
        <a:ext cx="2005965" cy="931354"/>
      </dsp:txXfrm>
    </dsp:sp>
    <dsp:sp modelId="{71C7394B-C59E-4A51-B793-ED3A7BD1A0A9}">
      <dsp:nvSpPr>
        <dsp:cNvPr id="0" name=""/>
        <dsp:cNvSpPr/>
      </dsp:nvSpPr>
      <dsp:spPr>
        <a:xfrm rot="10800000">
          <a:off x="1543049" y="2794063"/>
          <a:ext cx="2057400" cy="931354"/>
        </a:xfrm>
        <a:prstGeom prst="trapezoid">
          <a:avLst>
            <a:gd name="adj" fmla="val 55226"/>
          </a:avLst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Data</a:t>
          </a:r>
        </a:p>
      </dsp:txBody>
      <dsp:txXfrm rot="-10800000">
        <a:off x="1903095" y="2794063"/>
        <a:ext cx="1337310" cy="931354"/>
      </dsp:txXfrm>
    </dsp:sp>
    <dsp:sp modelId="{54893F8C-4B24-4528-B866-C090D834F596}">
      <dsp:nvSpPr>
        <dsp:cNvPr id="0" name=""/>
        <dsp:cNvSpPr/>
      </dsp:nvSpPr>
      <dsp:spPr>
        <a:xfrm rot="10800000">
          <a:off x="2057400" y="3725418"/>
          <a:ext cx="1028700" cy="931354"/>
        </a:xfrm>
        <a:prstGeom prst="trapezoid">
          <a:avLst>
            <a:gd name="adj" fmla="val 55226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Env</a:t>
          </a:r>
        </a:p>
      </dsp:txBody>
      <dsp:txXfrm rot="-10800000">
        <a:off x="2057400" y="3725418"/>
        <a:ext cx="1028700" cy="9313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5103D9-9409-4507-A870-9AEF041F2A49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131E1-C218-4F9B-802E-695ADD0596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58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247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96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19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36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141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74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08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13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647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11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3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7131E1-C218-4F9B-802E-695ADD0596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21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3CDF9-C7FD-4357-B543-A919E3E83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CB5BF-D290-4357-8266-80364ABE09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E2E1E-F6D2-46A6-A19A-34F3BE49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B6624-0A5F-4DEB-A6D9-E61B5F0C4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19A3E-3E45-41A3-9671-B4D4D28F2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37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627EA-01AD-43CD-AB5A-E965424D6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E43D56-E1D9-4639-AF11-63BF9CED9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D6642-F849-45D0-B760-8FD847421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1B7EC-4419-44E5-9205-3BC5C9E4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537E1-4EF5-41CC-9809-13DDF4DF8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05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4C75D2-34C8-4F82-902B-55510FB1EC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C9DAD1-5C63-4FE7-8908-67BFF95062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3E0D6-D455-4C6D-92BE-7E67D5931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C03A0-1700-408E-A9E8-BC399C576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AFE1E-6483-4A9A-A745-F00BF2833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23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2087-4944-4EB2-8814-0D0C78788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35978-E4A4-495C-8ADE-F93F7BDD4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FB609-22C0-4B8C-893C-82746BE01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0FDDD-EB11-4B78-83DF-7B2A9B10C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E5857-93E6-4E34-920D-8B0E14E1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43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F4F90-92E6-46A6-845D-BCDB425AF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8FE2D-D86D-48FA-A132-05A007F320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5E2DF-3D56-4453-9FC2-D7CD4B36D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780B2-70D1-45DE-A32B-4FE160216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BC706-F7DF-46CD-A319-1FF8D4110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201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814F5-B3D7-4386-9BD0-BC7EF511C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5014E-E861-4628-A152-298C12D0A6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9815D-3655-43B6-91C1-16962D89A1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C6582-F8F2-4781-A1FE-72E7A6B2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B83EA-502A-4A53-92EC-88688CEB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62D87-21AD-44B6-9380-8E55DA2AC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32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C4439-BA86-48D3-B977-2C8D5C21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B2E511-1F20-4C1E-A9F0-3FD0ACBCB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8C1E61-5E4C-43B5-979D-463ADBE59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93E2E8-7ADD-4951-95B6-A77A9D5481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1C4122-0DFE-4D6B-9DF6-3C30FE2AC1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DBE7B6-4155-4211-B13C-136567CB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768C2-DD47-4C62-8345-AC104499A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3BADE-70D8-4911-933B-E44B31439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35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C7708-67B7-40F5-A9FE-EB8E225A9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E35156-C9FD-4EDA-AE78-F5D72E7EE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8A19F-667A-4B97-8480-B288A61EA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7ED6D0-C87B-4565-B2D2-21BD03B06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576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EC7935-4CEA-4461-959E-E85730BC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188596-D688-48E6-8E7A-90DCF0F5D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20F6B4-BB2B-4042-B4F7-FB079AE47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96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0D1D4-761C-415B-8905-864A74501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BDBCA-EF6A-4B1D-A95C-572773568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47FB10-ACA7-48AE-8ECF-55B926987C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64A559-C256-43DB-B571-6683CBBEE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F72285-7CAC-40A8-AE8F-A81DB4E62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C620C-C2D8-4CD0-B841-ACD195C1E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892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07495-4BE1-4400-8E15-B54CD3635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F0DB4-5396-44F2-A4C6-9F3375EC57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264E7-63E5-4657-8D9C-380CC8F02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6A5C4-A483-4735-939A-9C9DD7D8C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C70E6-CA22-444A-8A51-81C8D2143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2E9A4A-58C9-4101-9E17-137764F77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774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DF854A-2EE8-46F2-A5D6-5B1305D75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D874C-3AC5-4769-B197-596CEB1CD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A1A9E-7B84-4AFB-AB0A-890316733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05CFC-2D20-4A2C-B079-CB8EFF3A6FB7}" type="datetimeFigureOut">
              <a:rPr lang="en-US" smtClean="0"/>
              <a:t>10/7/2018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CCC7C-0EB6-4C33-8CA5-8A62E119F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48F2A-ACC9-48A2-A419-ECFB5DBEC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FA489-BA0D-4CCD-8C2C-9B8EAC9E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09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www.pdfsharp.net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lkirienko@greenm.io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emf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35231B2-2128-4E18-840E-B2B51F9FA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108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10DFD-5B63-41C7-A89E-7145FA5ED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HOW WE USE TABLEAU?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8D5A4-74BE-40EC-88F0-DB06D10F1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14599"/>
            <a:ext cx="4867192" cy="3662363"/>
          </a:xfrm>
        </p:spPr>
        <p:txBody>
          <a:bodyPr/>
          <a:lstStyle/>
          <a:p>
            <a:r>
              <a:rPr lang="en-US" dirty="0"/>
              <a:t>Tableau embedded into custom Portal</a:t>
            </a:r>
          </a:p>
          <a:p>
            <a:r>
              <a:rPr lang="en-US" dirty="0"/>
              <a:t>Datamart is build via ETL</a:t>
            </a:r>
          </a:p>
          <a:p>
            <a:r>
              <a:rPr lang="en-US" dirty="0"/>
              <a:t>Vertica database as a source</a:t>
            </a:r>
          </a:p>
          <a:p>
            <a:pPr lvl="1"/>
            <a:r>
              <a:rPr lang="en-US" dirty="0"/>
              <a:t>Live connection </a:t>
            </a:r>
            <a:endParaRPr lang="ru-RU" dirty="0"/>
          </a:p>
          <a:p>
            <a:pPr lvl="1"/>
            <a:r>
              <a:rPr lang="en-US" dirty="0"/>
              <a:t>~100 million records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2B254-E932-4CF1-A660-AEB998206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3177" y="2085023"/>
            <a:ext cx="5630623" cy="3561398"/>
          </a:xfrm>
          <a:prstGeom prst="rect">
            <a:avLst/>
          </a:prstGeom>
        </p:spPr>
      </p:pic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DD2CFD64-6372-46E4-AEAB-202EE1C3ED2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31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10DFD-5B63-41C7-A89E-7145FA5ED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HOW WE USE TABLEAU?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23FA8B-B72C-4FF2-9C6B-B1BA460BA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387" y="1488935"/>
            <a:ext cx="9156165" cy="5097982"/>
          </a:xfrm>
          <a:prstGeom prst="rect">
            <a:avLst/>
          </a:prstGeom>
        </p:spPr>
      </p:pic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34D589FE-D38D-4D57-8BB6-DACFC65A25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78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10DFD-5B63-41C7-A89E-7145FA5ED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HOW WE USE TABLEAU?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23FA8B-B72C-4FF2-9C6B-B1BA460BA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387" y="1488935"/>
            <a:ext cx="9156165" cy="509798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CF7A867-C708-47EA-832B-29F42EB65492}"/>
              </a:ext>
            </a:extLst>
          </p:cNvPr>
          <p:cNvSpPr/>
          <p:nvPr/>
        </p:nvSpPr>
        <p:spPr>
          <a:xfrm>
            <a:off x="3307743" y="2687541"/>
            <a:ext cx="7402664" cy="3899376"/>
          </a:xfrm>
          <a:prstGeom prst="rect">
            <a:avLst/>
          </a:prstGeom>
          <a:solidFill>
            <a:schemeClr val="accent3">
              <a:alpha val="50000"/>
            </a:schemeClr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400" b="1" dirty="0"/>
              <a:t>	</a:t>
            </a:r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Tableau</a:t>
            </a:r>
            <a:r>
              <a:rPr lang="en-US" sz="5400" b="1" dirty="0"/>
              <a:t> </a:t>
            </a:r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Embed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FFE181-7D91-4E57-B45B-844B527CDE99}"/>
              </a:ext>
            </a:extLst>
          </p:cNvPr>
          <p:cNvSpPr/>
          <p:nvPr/>
        </p:nvSpPr>
        <p:spPr>
          <a:xfrm>
            <a:off x="1612387" y="2107096"/>
            <a:ext cx="1568135" cy="4508389"/>
          </a:xfrm>
          <a:prstGeom prst="rect">
            <a:avLst/>
          </a:prstGeom>
          <a:solidFill>
            <a:schemeClr val="accent3">
              <a:alpha val="50000"/>
            </a:schemeClr>
          </a:solidFill>
          <a:ln w="12700">
            <a:solidFill>
              <a:schemeClr val="tx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 portal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BE25E7E-2ABA-46AF-870A-A33CC0DFED0D}"/>
              </a:ext>
            </a:extLst>
          </p:cNvPr>
          <p:cNvSpPr/>
          <p:nvPr/>
        </p:nvSpPr>
        <p:spPr>
          <a:xfrm>
            <a:off x="1612388" y="1488935"/>
            <a:ext cx="9156164" cy="618161"/>
          </a:xfrm>
          <a:prstGeom prst="rect">
            <a:avLst/>
          </a:prstGeom>
          <a:solidFill>
            <a:schemeClr val="accent3">
              <a:alpha val="50000"/>
            </a:schemeClr>
          </a:solidFill>
          <a:ln w="12700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 portal</a:t>
            </a:r>
          </a:p>
        </p:txBody>
      </p:sp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A2ACC6B1-3D1C-40E3-8C63-E16D3827D9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69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EEFB5-1AB4-4CA0-A98D-EB1F6D3B0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70657"/>
          </a:xfrm>
        </p:spPr>
        <p:txBody>
          <a:bodyPr/>
          <a:lstStyle/>
          <a:p>
            <a:r>
              <a:rPr lang="en-US" dirty="0"/>
              <a:t>WHAT IS TABLEAU NOT </a:t>
            </a:r>
            <a:br>
              <a:rPr lang="en-US" dirty="0"/>
            </a:br>
            <a:r>
              <a:rPr lang="en-US" dirty="0"/>
              <a:t>GOOD FOR?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C23348-E4FA-48AC-BF80-EB29A8671B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030" y="0"/>
            <a:ext cx="4576970" cy="6858000"/>
          </a:xfrm>
          <a:prstGeom prst="rect">
            <a:avLst/>
          </a:prstGeom>
        </p:spPr>
      </p:pic>
      <p:pic>
        <p:nvPicPr>
          <p:cNvPr id="4" name="Рисунок 7">
            <a:extLst>
              <a:ext uri="{FF2B5EF4-FFF2-40B4-BE49-F238E27FC236}">
                <a16:creationId xmlns:a16="http://schemas.microsoft.com/office/drawing/2014/main" id="{D3CC0187-1F26-455E-AFB1-9992E24BA4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95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C351-0463-4FF9-AE31-093E9D44B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TABLEAU IS NOT A TABLE 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DE47C-B6AD-4FC5-8DE2-8042E19BE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9212"/>
            <a:ext cx="3786421" cy="509301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2400" dirty="0"/>
              <a:t>If it is the main output you need</a:t>
            </a:r>
          </a:p>
          <a:p>
            <a:r>
              <a:rPr lang="en-US" sz="2400" dirty="0"/>
              <a:t>If you expect good performance for large tables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Result: </a:t>
            </a:r>
          </a:p>
          <a:p>
            <a:r>
              <a:rPr lang="en-US" sz="2400" dirty="0"/>
              <a:t>Simple table without advantages</a:t>
            </a:r>
          </a:p>
          <a:p>
            <a:r>
              <a:rPr lang="en-US" sz="2400" dirty="0"/>
              <a:t>Performance might be a 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5B9148-9C0F-4805-BA39-E4B73D1C1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621" y="1690688"/>
            <a:ext cx="7131134" cy="4721541"/>
          </a:xfrm>
          <a:prstGeom prst="rect">
            <a:avLst/>
          </a:prstGeom>
        </p:spPr>
      </p:pic>
      <p:pic>
        <p:nvPicPr>
          <p:cNvPr id="6" name="Рисунок 7">
            <a:extLst>
              <a:ext uri="{FF2B5EF4-FFF2-40B4-BE49-F238E27FC236}">
                <a16:creationId xmlns:a16="http://schemas.microsoft.com/office/drawing/2014/main" id="{AB0E5993-8FC1-4FA1-97B1-984F3ACCF5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331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5DBD1-19C5-4900-8F5C-D2689BE31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676ED-3291-4EA1-9157-AFDC9AFCD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419600" cy="4486275"/>
          </a:xfrm>
        </p:spPr>
        <p:txBody>
          <a:bodyPr>
            <a:normAutofit/>
          </a:bodyPr>
          <a:lstStyle/>
          <a:p>
            <a:r>
              <a:rPr lang="en-US" sz="2400" dirty="0"/>
              <a:t>Use Exports instead of live reports</a:t>
            </a:r>
          </a:p>
          <a:p>
            <a:r>
              <a:rPr lang="en-US" sz="2400" dirty="0"/>
              <a:t>Create your own table (not a Tableau)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DFCBC0-A623-45A2-AE9D-F6B027194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6700" y="1394460"/>
            <a:ext cx="6396232" cy="47825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17CAAF-26A2-4B9E-83C8-F9D0A65E7DF0}"/>
              </a:ext>
            </a:extLst>
          </p:cNvPr>
          <p:cNvSpPr/>
          <p:nvPr/>
        </p:nvSpPr>
        <p:spPr>
          <a:xfrm rot="19593913">
            <a:off x="6458035" y="3104495"/>
            <a:ext cx="42735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tx1">
                    <a:lumMod val="75000"/>
                    <a:lumOff val="25000"/>
                  </a:schemeClr>
                </a:solidFill>
              </a:rPr>
              <a:t>Not a Tableau</a:t>
            </a:r>
          </a:p>
        </p:txBody>
      </p:sp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892D7355-BB1F-47AB-ACA3-D8B80057FB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01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2B634-5278-45E7-875B-C7972EC46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30AE6-7C83-4AF9-A3F8-55FBF295E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1620"/>
            <a:ext cx="3996690" cy="4645343"/>
          </a:xfrm>
        </p:spPr>
        <p:txBody>
          <a:bodyPr>
            <a:normAutofit/>
          </a:bodyPr>
          <a:lstStyle/>
          <a:p>
            <a:r>
              <a:rPr lang="en-US" sz="2400" dirty="0"/>
              <a:t>Tableau exports are not customized</a:t>
            </a:r>
          </a:p>
          <a:p>
            <a:r>
              <a:rPr lang="en-US" sz="2400" dirty="0"/>
              <a:t>CSV – includes extra data that is more technical</a:t>
            </a:r>
          </a:p>
          <a:p>
            <a:r>
              <a:rPr lang="en-US" sz="2400" dirty="0"/>
              <a:t>Dashboards with several charts and scrolls – couldn’t be exported in full size</a:t>
            </a:r>
            <a:endParaRPr lang="ru-RU" sz="2400" dirty="0"/>
          </a:p>
          <a:p>
            <a:pPr marL="0" indent="0">
              <a:buNone/>
            </a:pPr>
            <a:endParaRPr lang="ru-RU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FEC7755-8B1B-47FB-811E-C401B37F1C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977" y="1531620"/>
            <a:ext cx="6929104" cy="4329868"/>
          </a:xfrm>
          <a:prstGeom prst="rect">
            <a:avLst/>
          </a:prstGeom>
        </p:spPr>
      </p:pic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14A248CF-9BC5-4497-A310-CAEDF5F634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408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C9E0-1519-4309-B5EA-32C7332D1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CCC00-87C9-4E89-9BDC-38A5EE882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73930" cy="4351338"/>
          </a:xfrm>
        </p:spPr>
        <p:txBody>
          <a:bodyPr/>
          <a:lstStyle/>
          <a:p>
            <a:r>
              <a:rPr lang="en-US" dirty="0"/>
              <a:t>Use Tableau export as a separate views using API</a:t>
            </a:r>
          </a:p>
          <a:p>
            <a:r>
              <a:rPr lang="en-US" dirty="0"/>
              <a:t>Use </a:t>
            </a:r>
            <a:r>
              <a:rPr lang="en-US" dirty="0">
                <a:hlinkClick r:id="rId2"/>
              </a:rPr>
              <a:t>http://www.pdfsharp.net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for combining</a:t>
            </a:r>
          </a:p>
          <a:p>
            <a:r>
              <a:rPr lang="en-US" dirty="0"/>
              <a:t>Add logo, header, paging…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904EA4-866E-49D6-8134-CC353AF67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360" y="788669"/>
            <a:ext cx="3355920" cy="4320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4194B3-9B7E-4314-98F3-9B2D390D70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5920" y="2287156"/>
            <a:ext cx="3329962" cy="430209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55F70E0-B346-4F28-AD89-C9A44D31B14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90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CB5B3-A32E-4152-914D-6C8CF4761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590" y="2262505"/>
            <a:ext cx="364236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PERFORMANCE IS IMPACTED BY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76717D-A988-4A75-8D8F-DDA0DBB9D2D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127" y="0"/>
            <a:ext cx="7937873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3BB150-2796-4F95-AAC3-2C6C0883E6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127" y="0"/>
            <a:ext cx="7937873" cy="6858000"/>
          </a:xfrm>
          <a:prstGeom prst="rect">
            <a:avLst/>
          </a:prstGeom>
        </p:spPr>
      </p:pic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C1555E98-9ED1-4D1F-B7F3-78AC5132FFC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08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A0FBC-C27A-41C3-9B62-4B87D0292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PYRAMID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F5B91CE-37D9-4491-BEE0-75EAC6253F18}"/>
              </a:ext>
            </a:extLst>
          </p:cNvPr>
          <p:cNvGraphicFramePr/>
          <p:nvPr>
            <p:extLst/>
          </p:nvPr>
        </p:nvGraphicFramePr>
        <p:xfrm>
          <a:off x="6480810" y="1520190"/>
          <a:ext cx="5143500" cy="4656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00CFF46-9434-4D85-9369-7BAC04966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190"/>
            <a:ext cx="5991578" cy="4970921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It all starts with workbook design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Minimize # of views and filters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Reduce # of marks on the view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Simplify visualization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Distinct Count is Distinct Count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Rewrite calculation or change granularity of your data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 external functions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Influence queries that Tableau send</a:t>
            </a:r>
          </a:p>
          <a:p>
            <a:pPr>
              <a:lnSpc>
                <a:spcPct val="100000"/>
              </a:lnSpc>
            </a:pPr>
            <a:r>
              <a:rPr lang="en-US" dirty="0"/>
              <a:t>Optimize query plan on DB side</a:t>
            </a:r>
          </a:p>
          <a:p>
            <a:pPr>
              <a:lnSpc>
                <a:spcPct val="100000"/>
              </a:lnSpc>
            </a:pPr>
            <a:r>
              <a:rPr lang="en-US" dirty="0"/>
              <a:t>Enlarge instance size (concurrency)</a:t>
            </a:r>
          </a:p>
          <a:p>
            <a:pPr>
              <a:lnSpc>
                <a:spcPct val="100000"/>
              </a:lnSpc>
            </a:pPr>
            <a:r>
              <a:rPr lang="en-US" dirty="0"/>
              <a:t>Use extract/cache if possible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B45D264C-9272-4063-97E5-5C5612C1F3C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141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8CE1F-7734-4B05-B260-ABCB20980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2F941-4F9B-44E2-88DC-7C53524AA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Visualization – what does it mean</a:t>
            </a:r>
            <a:endParaRPr lang="ru-RU" dirty="0"/>
          </a:p>
          <a:p>
            <a:r>
              <a:rPr lang="en-US" dirty="0"/>
              <a:t>What is Tableau good for</a:t>
            </a:r>
            <a:endParaRPr lang="ru-RU" dirty="0"/>
          </a:p>
          <a:p>
            <a:r>
              <a:rPr lang="en-US" dirty="0"/>
              <a:t>What is Tableau not good for and how we deal with that</a:t>
            </a:r>
          </a:p>
          <a:p>
            <a:r>
              <a:rPr lang="en-US" dirty="0"/>
              <a:t>Performance</a:t>
            </a:r>
          </a:p>
        </p:txBody>
      </p:sp>
      <p:pic>
        <p:nvPicPr>
          <p:cNvPr id="4" name="Рисунок 7">
            <a:extLst>
              <a:ext uri="{FF2B5EF4-FFF2-40B4-BE49-F238E27FC236}">
                <a16:creationId xmlns:a16="http://schemas.microsoft.com/office/drawing/2014/main" id="{CAB6C0B3-0F27-4599-97F2-EB3C9B61D9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635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A0FBC-C27A-41C3-9B62-4B87D0292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94B15-1716-4D1F-A9AD-623DB5345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190"/>
            <a:ext cx="4945788" cy="4656773"/>
          </a:xfrm>
        </p:spPr>
        <p:txBody>
          <a:bodyPr>
            <a:normAutofit/>
          </a:bodyPr>
          <a:lstStyle/>
          <a:p>
            <a:r>
              <a:rPr lang="en-US" dirty="0"/>
              <a:t>Use Performance recorder</a:t>
            </a:r>
          </a:p>
          <a:p>
            <a:pPr lvl="1"/>
            <a:r>
              <a:rPr lang="en-US" dirty="0"/>
              <a:t>Available for both Tableau Desktop and Tableau Server</a:t>
            </a:r>
          </a:p>
          <a:p>
            <a:pPr lvl="1"/>
            <a:r>
              <a:rPr lang="en-US" dirty="0"/>
              <a:t>Actual timeline of internal events </a:t>
            </a:r>
          </a:p>
          <a:p>
            <a:pPr lvl="2"/>
            <a:r>
              <a:rPr lang="en-US" dirty="0"/>
              <a:t>Computing layouts</a:t>
            </a:r>
          </a:p>
          <a:p>
            <a:pPr lvl="2"/>
            <a:r>
              <a:rPr lang="en-US" dirty="0"/>
              <a:t>Connecting to data source</a:t>
            </a:r>
          </a:p>
          <a:p>
            <a:pPr lvl="2"/>
            <a:r>
              <a:rPr lang="en-US" dirty="0"/>
              <a:t>Executing query</a:t>
            </a:r>
          </a:p>
          <a:p>
            <a:pPr lvl="2"/>
            <a:r>
              <a:rPr lang="en-US" dirty="0"/>
              <a:t>Generating extract</a:t>
            </a:r>
          </a:p>
          <a:p>
            <a:pPr lvl="2"/>
            <a:r>
              <a:rPr lang="en-US" dirty="0"/>
              <a:t>Geocoding</a:t>
            </a:r>
          </a:p>
          <a:p>
            <a:pPr lvl="2"/>
            <a:r>
              <a:rPr lang="en-US" dirty="0"/>
              <a:t>Blending data</a:t>
            </a:r>
          </a:p>
          <a:p>
            <a:pPr lvl="2"/>
            <a:r>
              <a:rPr lang="en-US" dirty="0"/>
              <a:t>Server rendering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12E146-C4AA-4683-A87C-58D9CCA08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0" y="1395888"/>
            <a:ext cx="6780122" cy="4399409"/>
          </a:xfrm>
          <a:prstGeom prst="rect">
            <a:avLst/>
          </a:prstGeom>
        </p:spPr>
      </p:pic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4DA409D2-59D0-4631-A932-2F501DE08E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0992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498CE1F-7734-4B05-B260-ABCB20980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DD65744-4D48-4506-93E8-FCFC7DFBE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624" y="0"/>
            <a:ext cx="5294376" cy="6858000"/>
          </a:xfrm>
          <a:prstGeom prst="rect">
            <a:avLst/>
          </a:prstGeom>
        </p:spPr>
      </p:pic>
      <p:pic>
        <p:nvPicPr>
          <p:cNvPr id="24" name="Рисунок 7">
            <a:extLst>
              <a:ext uri="{FF2B5EF4-FFF2-40B4-BE49-F238E27FC236}">
                <a16:creationId xmlns:a16="http://schemas.microsoft.com/office/drawing/2014/main" id="{3E196FF3-6D7C-4647-B31E-1AC2DBFCCA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1F3B2949-07B3-4C21-8F8E-C5CBBD3C1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14850"/>
            <a:ext cx="5257800" cy="166211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LENA KIRIENKO</a:t>
            </a:r>
          </a:p>
          <a:p>
            <a:pPr marL="0" indent="0">
              <a:buNone/>
            </a:pPr>
            <a:r>
              <a:rPr lang="en-US" dirty="0"/>
              <a:t>Senior Business Analyst </a:t>
            </a:r>
          </a:p>
          <a:p>
            <a:pPr marL="0" indent="0">
              <a:buNone/>
            </a:pPr>
            <a:r>
              <a:rPr lang="en-US" dirty="0"/>
              <a:t>at </a:t>
            </a:r>
            <a:r>
              <a:rPr lang="en-US" dirty="0" err="1"/>
              <a:t>GreenM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lkirienko@greenm.io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594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EF2F6-E78D-4C98-9C68-4EB51E4A0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VISUALIZATION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05DBD-A083-4A27-BD84-549C8094A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1789"/>
            <a:ext cx="5257800" cy="3285173"/>
          </a:xfrm>
        </p:spPr>
        <p:txBody>
          <a:bodyPr/>
          <a:lstStyle/>
          <a:p>
            <a:r>
              <a:rPr lang="en-US" dirty="0"/>
              <a:t>What’s my goal?</a:t>
            </a:r>
          </a:p>
          <a:p>
            <a:r>
              <a:rPr lang="en-US" dirty="0"/>
              <a:t>Who is my audience?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7A9B99-C192-4EC6-B017-B133284089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5"/>
          <a:stretch/>
        </p:blipFill>
        <p:spPr>
          <a:xfrm>
            <a:off x="6096000" y="1424464"/>
            <a:ext cx="6096000" cy="4937760"/>
          </a:xfrm>
          <a:prstGeom prst="rect">
            <a:avLst/>
          </a:prstGeom>
        </p:spPr>
      </p:pic>
      <p:pic>
        <p:nvPicPr>
          <p:cNvPr id="6" name="Рисунок 7">
            <a:extLst>
              <a:ext uri="{FF2B5EF4-FFF2-40B4-BE49-F238E27FC236}">
                <a16:creationId xmlns:a16="http://schemas.microsoft.com/office/drawing/2014/main" id="{F2CFC893-2DBB-4300-A688-C3B97C7DCA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419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C850F-7B84-48F8-827A-214512384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MAKE A STORY</a:t>
            </a:r>
          </a:p>
        </p:txBody>
      </p:sp>
      <p:pic>
        <p:nvPicPr>
          <p:cNvPr id="3" name="Picture 2" descr="Same-charts-different-mess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462" y="1422295"/>
            <a:ext cx="7902876" cy="5294614"/>
          </a:xfrm>
          <a:prstGeom prst="rect">
            <a:avLst/>
          </a:prstGeom>
        </p:spPr>
      </p:pic>
      <p:pic>
        <p:nvPicPr>
          <p:cNvPr id="4" name="Рисунок 7">
            <a:extLst>
              <a:ext uri="{FF2B5EF4-FFF2-40B4-BE49-F238E27FC236}">
                <a16:creationId xmlns:a16="http://schemas.microsoft.com/office/drawing/2014/main" id="{B85C1773-5EAB-44AE-8DE3-4130E1D06F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071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C9EA4-4AF6-4C3B-B494-EC5D40579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EYE TRACKING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29CF36-0CF8-4420-95D8-E70993886A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30" y="1690689"/>
            <a:ext cx="5353050" cy="34594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D29946-204B-4872-9B49-23BB451052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022" y="1708309"/>
            <a:ext cx="5748302" cy="3441382"/>
          </a:xfrm>
          <a:prstGeom prst="rect">
            <a:avLst/>
          </a:prstGeom>
        </p:spPr>
      </p:pic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758B5690-6E9B-4FDA-AB9F-C6BA98769F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65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8BA91-FB45-431A-B4CE-A0D0A49CB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EYE TRACKING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F1C9A77-ACDB-40C7-B329-3D66D7DFCAB5}"/>
              </a:ext>
            </a:extLst>
          </p:cNvPr>
          <p:cNvSpPr txBox="1">
            <a:spLocks/>
          </p:cNvSpPr>
          <p:nvPr/>
        </p:nvSpPr>
        <p:spPr>
          <a:xfrm>
            <a:off x="838200" y="2210766"/>
            <a:ext cx="6477000" cy="41185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Big numbers</a:t>
            </a:r>
          </a:p>
          <a:p>
            <a:r>
              <a:rPr lang="en-US" dirty="0"/>
              <a:t>Medium or Large font</a:t>
            </a:r>
          </a:p>
          <a:p>
            <a:r>
              <a:rPr lang="en-US" dirty="0"/>
              <a:t>The focus – top left corner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F01983-FB56-4DEA-BFB1-38532C14C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152" y="1196505"/>
            <a:ext cx="6183978" cy="4244176"/>
          </a:xfrm>
          <a:prstGeom prst="rect">
            <a:avLst/>
          </a:prstGeom>
        </p:spPr>
      </p:pic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6C60881A-CBE9-4BED-8D3B-B3C69688944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71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AE102-9803-469C-BCAD-7B30F5D53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42460" cy="5635625"/>
          </a:xfrm>
        </p:spPr>
        <p:txBody>
          <a:bodyPr/>
          <a:lstStyle/>
          <a:p>
            <a:r>
              <a:rPr lang="en-US" dirty="0"/>
              <a:t>GARTNER BI</a:t>
            </a:r>
            <a:br>
              <a:rPr lang="ru-RU" dirty="0"/>
            </a:br>
            <a:r>
              <a:rPr lang="en-US" dirty="0"/>
              <a:t>MAGIC QUADRANT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15381C2-AC8A-4A5B-A061-70DEF78FA4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50" y="286226"/>
            <a:ext cx="6121717" cy="6121717"/>
          </a:xfrm>
        </p:spPr>
      </p:pic>
      <p:pic>
        <p:nvPicPr>
          <p:cNvPr id="4" name="Рисунок 7">
            <a:extLst>
              <a:ext uri="{FF2B5EF4-FFF2-40B4-BE49-F238E27FC236}">
                <a16:creationId xmlns:a16="http://schemas.microsoft.com/office/drawing/2014/main" id="{2838E535-D740-434D-9BAA-085977BFC6C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52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D462F-1C12-45D7-8731-ECB0B8145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15743" cy="5275654"/>
          </a:xfrm>
        </p:spPr>
        <p:txBody>
          <a:bodyPr/>
          <a:lstStyle/>
          <a:p>
            <a:r>
              <a:rPr lang="en-US" dirty="0"/>
              <a:t>WHAT IS TABLEAU GOOD FOR?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2DFD64-329E-4A2E-B8FA-952768FEF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pic>
        <p:nvPicPr>
          <p:cNvPr id="4" name="Рисунок 7">
            <a:extLst>
              <a:ext uri="{FF2B5EF4-FFF2-40B4-BE49-F238E27FC236}">
                <a16:creationId xmlns:a16="http://schemas.microsoft.com/office/drawing/2014/main" id="{284984C0-2D42-4608-BBA6-E62AB39014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98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F2B0D-5805-47DA-8EB3-8E882796D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2EA89-5F25-4E5A-B31F-AE145C7C6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ableau Desktop Product Tour_Trim">
            <a:hlinkClick r:id="" action="ppaction://media"/>
            <a:extLst>
              <a:ext uri="{FF2B5EF4-FFF2-40B4-BE49-F238E27FC236}">
                <a16:creationId xmlns:a16="http://schemas.microsoft.com/office/drawing/2014/main" id="{66A4D9AD-2154-44EA-BC7D-5D5900ECC5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036AD068-0624-4547-9B94-95F5E95EFB7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975" y="6096000"/>
            <a:ext cx="1396025" cy="98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7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8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7362</TotalTime>
  <Words>350</Words>
  <Application>Microsoft Office PowerPoint</Application>
  <PresentationFormat>Widescreen</PresentationFormat>
  <Paragraphs>98</Paragraphs>
  <Slides>21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OVERVIEW</vt:lpstr>
      <vt:lpstr>VISUALIZATION DESIGN</vt:lpstr>
      <vt:lpstr> MAKE A STORY</vt:lpstr>
      <vt:lpstr>EYE TRACKING</vt:lpstr>
      <vt:lpstr>EYE TRACKING</vt:lpstr>
      <vt:lpstr>GARTNER BI MAGIC QUADRANT </vt:lpstr>
      <vt:lpstr>WHAT IS TABLEAU GOOD FOR?</vt:lpstr>
      <vt:lpstr>PowerPoint Presentation</vt:lpstr>
      <vt:lpstr>HOW WE USE TABLEAU?</vt:lpstr>
      <vt:lpstr>HOW WE USE TABLEAU?</vt:lpstr>
      <vt:lpstr>HOW WE USE TABLEAU?</vt:lpstr>
      <vt:lpstr>WHAT IS TABLEAU NOT  GOOD FOR?</vt:lpstr>
      <vt:lpstr>TABLEAU IS NOT A TABLE TOOL</vt:lpstr>
      <vt:lpstr>ALTERNATIVE WAY</vt:lpstr>
      <vt:lpstr>EXPORTS</vt:lpstr>
      <vt:lpstr>ALTERNATIVE WAY</vt:lpstr>
      <vt:lpstr>PERFORMANCE IS IMPACTED BY</vt:lpstr>
      <vt:lpstr>PERFORMANCE PYRAMID</vt:lpstr>
      <vt:lpstr>OPTIMIZATION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Tableau</dc:title>
  <dc:creator>Lena Kirienko</dc:creator>
  <cp:lastModifiedBy>Lena Kirienko</cp:lastModifiedBy>
  <cp:revision>108</cp:revision>
  <dcterms:created xsi:type="dcterms:W3CDTF">2018-09-10T11:31:47Z</dcterms:created>
  <dcterms:modified xsi:type="dcterms:W3CDTF">2018-10-08T10:57:21Z</dcterms:modified>
</cp:coreProperties>
</file>